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587" r:id="rId2"/>
    <p:sldId id="1073" r:id="rId3"/>
    <p:sldId id="999" r:id="rId4"/>
    <p:sldId id="706" r:id="rId5"/>
    <p:sldId id="982" r:id="rId6"/>
    <p:sldId id="984" r:id="rId7"/>
    <p:sldId id="862" r:id="rId8"/>
    <p:sldId id="753" r:id="rId9"/>
    <p:sldId id="267" r:id="rId10"/>
    <p:sldId id="863" r:id="rId11"/>
    <p:sldId id="264" r:id="rId12"/>
    <p:sldId id="1063" r:id="rId13"/>
    <p:sldId id="1069" r:id="rId14"/>
    <p:sldId id="1070" r:id="rId15"/>
    <p:sldId id="1071" r:id="rId16"/>
    <p:sldId id="989" r:id="rId17"/>
    <p:sldId id="977" r:id="rId18"/>
    <p:sldId id="1072" r:id="rId1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0000"/>
    <a:srgbClr val="00A001"/>
    <a:srgbClr val="DCB22D"/>
    <a:srgbClr val="A5A500"/>
    <a:srgbClr val="2E5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6" autoAdjust="0"/>
    <p:restoredTop sz="94584" autoAdjust="0"/>
  </p:normalViewPr>
  <p:slideViewPr>
    <p:cSldViewPr snapToGrid="0" snapToObjects="1">
      <p:cViewPr varScale="1">
        <p:scale>
          <a:sx n="54" d="100"/>
          <a:sy n="54" d="100"/>
        </p:scale>
        <p:origin x="84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B892759-B19F-4024-A57D-FA06586D2ADA}" type="datetimeFigureOut">
              <a:rPr lang="en-US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7F1B438A-8382-4C2F-B914-1C46418E1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675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931e4c1b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931e4c1b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</a:t>
            </a:r>
            <a:r>
              <a:rPr lang="en-US" baseline="0" dirty="0"/>
              <a:t> into two; It should fluctuate around certain zero level; show those examples in the non-event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1B438A-8382-4C2F-B914-1C46418E14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9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BEE8-8A04-4346-910F-9263CA63D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C3699-6D21-4FF6-93D7-F13E9A6BA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80C85-E82E-4EBA-86BE-06515437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7E7FE-B1C6-495D-B7A4-DF3C77E6BA04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9E81-2C07-4358-8EB6-5CB16BD5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7B15E-5427-4738-B862-1AD5E67F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1E4D2F-6BB1-4C1F-9E6A-F321344203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2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B485-E856-4A42-8FAD-6371BFB1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52585-9E26-4BE5-8D0F-907EA0BE9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CD44-BE46-4585-9A73-B9484A68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BCA0EE-E858-4B2E-BF20-53D35941F0C9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80FA-9479-49B4-BF8D-CE77C7B2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AAA1-CD83-4F77-9756-6AB4A3D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9AE8-0B3B-4913-A0A5-15D3CCC506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DAA8A-1A09-4820-8D4D-0AA4C93A4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26855-8D1A-4F54-BC2B-3DE5F99DF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C88D3-806C-4D90-BCC3-CBC82564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1A9D06-40D5-4E29-94A7-748B5BB47904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3837-6402-4756-ADBB-2B81F1B1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78D7-78AE-40F7-BE2A-B43B111D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61F2-F889-4656-B5AF-C3167D612D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46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230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BC22-3512-4811-9781-7532055A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3F81-AEF1-4D64-A617-C7A645367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01E12-571E-44D8-9CC7-4823495EC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342100-318B-44A0-AE5C-B51852628682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BC35E-D5C6-4E01-B0C1-28909460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0F980-3330-4CD2-A5AA-80B2B181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AE28D-2B13-416A-9D04-E129CFB696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65BF-44CA-4213-B5C6-3A3F9D13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89B34-96BC-48D7-B1D0-C3BE98C61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13F6A-04D8-4EC0-A337-E4716F2F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53F529-D2BC-4B93-82B9-535C3646EAC7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2BB52-297C-4ECC-B1AC-C6CEF987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3B92E-DE28-4E35-95DC-EF8A23E8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ECFFD-9CD9-4519-BBEA-009C219262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5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8F7E-1A93-4D24-80B9-C638B718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209C-C656-4AFD-9D65-12751D479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DAFD-88BE-4BB8-98F0-A5BFBAE08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12AA6-1730-458E-A5C6-BC7C8646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C4ABB0-ACEE-4DB5-B3E6-CA9D21471A0F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5106C-111F-4B12-BB60-A84937FA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A1E82-89D7-4B81-B4DE-D9ABDD44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9397A-4A20-4AC0-B223-B19B82E84E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B441-3B97-46C5-A240-B11FE72E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DA2BF-8C6C-440D-A065-6461A2ED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37E8-6B0A-4188-B3E5-1E3CD0E75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88A38-48CB-425E-8DCC-9275801E8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22026-84D0-458B-A887-EC3BFCF3E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567B1-5804-4665-882B-18BD22DE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EBB2D6-7DA9-460D-8B69-B4F173BBB0CF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3DAF2-ABE7-4271-B98D-D09C60F9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6CB04-9854-44C3-9AFF-088E82CF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A7E91-03C6-4A25-8679-FCA2ED08C5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6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068E-35A2-490A-BEF5-6AE4C6ED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94C5B-5584-462A-B457-FAAE2486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FF950A-BB8C-4578-B183-045925419271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D721C-100F-4C3B-BB8D-FF01EDBC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87CB6-D7EF-40CB-8495-EAD2EF0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0C6A15-3833-4CC6-8577-8A893E77D6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9EC66-F1D6-4A43-8E44-64057772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F94E1F-DCDC-4BC2-AEAB-FCE64D8C34B2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614ED-5FE1-49F8-AB33-5C3DF26F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878D5-F4F0-4BAF-ADD8-D0990FA3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22DC25-A11B-44EC-B747-3DD9B4EEAC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46CC-2686-49C2-AB19-276E44C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2C6B0-181B-47D6-9CDD-3C7EC0403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4EED0-745F-4273-8EFC-19BDC4C6A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8EB54-3FC9-4F91-82F9-2F629727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AF0870-377A-43D4-BF3C-FF29D45CC7B3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BB6F7-08C9-44E6-A760-157AF800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951F0-D289-421B-85B6-3530C4DA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EA28A-1AE0-485C-8A7D-FEA18F59C0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6C3D-D2D1-4C1F-AAEB-7D351733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997D03-4822-4DFD-8BF1-F59408987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2C691-47F5-4B42-A88E-6B3F7476B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87F59-39BC-4427-9330-F3DDA12E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73223D-F9AC-4084-AB50-7418EE300D9D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710BF-8CC9-4042-918A-D9514412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9C9CB-9652-406B-A44E-0758F68F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9C05F4-1D23-4424-8ADF-74254EB98E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1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20679-E053-4331-BEE7-437A6B21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62621-9BFC-476A-9AE3-3CBD3CF15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AD18D-9BF5-4252-862C-BC45491A2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B62A21-2410-46CA-B580-6B5CBD18620C}" type="datetimeFigureOut">
              <a:rPr lang="en-US" smtClean="0"/>
              <a:pPr>
                <a:defRPr/>
              </a:pPr>
              <a:t>7/28/2019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0DF2E-00DD-4E01-98E6-89EA0691A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14A64-A2A2-4DC8-AB62-743AE41E0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AA4AC6-D1C9-4587-9609-F36B9D5204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irjG9Y4NG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76200" y="862807"/>
            <a:ext cx="8823325" cy="1470025"/>
          </a:xfrm>
        </p:spPr>
        <p:txBody>
          <a:bodyPr/>
          <a:lstStyle/>
          <a:p>
            <a:pPr eaLnBrk="1" hangingPunct="1"/>
            <a:r>
              <a:rPr lang="en-US" sz="2800" b="1" dirty="0"/>
              <a:t>Wearables: Overview</a:t>
            </a:r>
            <a:endParaRPr lang="en-US" altLang="en-US" sz="2800" b="1" dirty="0"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663" y="2734195"/>
            <a:ext cx="6400800" cy="80749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dirty="0">
                <a:solidFill>
                  <a:srgbClr val="4F81BD"/>
                </a:solidFill>
                <a:latin typeface="+mj-lt"/>
                <a:cs typeface="Cambria"/>
              </a:rPr>
              <a:t>JSM 2019</a:t>
            </a:r>
          </a:p>
        </p:txBody>
      </p:sp>
      <p:sp>
        <p:nvSpPr>
          <p:cNvPr id="3076" name="TextBox 4"/>
          <p:cNvSpPr txBox="1">
            <a:spLocks noChangeArrowheads="1"/>
          </p:cNvSpPr>
          <p:nvPr/>
        </p:nvSpPr>
        <p:spPr bwMode="auto">
          <a:xfrm>
            <a:off x="1716088" y="628491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07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70" y="5467349"/>
            <a:ext cx="3192463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467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47163" cy="914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Raw (Hz) vs Activity Counts (minute)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9050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en-US" sz="2000" dirty="0"/>
              <a:t>Top: raw </a:t>
            </a:r>
            <a:r>
              <a:rPr lang="en-US" sz="2000" dirty="0" err="1"/>
              <a:t>accelerometry</a:t>
            </a:r>
            <a:r>
              <a:rPr lang="en-US" sz="2000" dirty="0"/>
              <a:t> data at 80Hz</a:t>
            </a:r>
          </a:p>
          <a:p>
            <a:pPr lvl="1">
              <a:defRPr/>
            </a:pPr>
            <a:r>
              <a:rPr lang="en-US" sz="2000" dirty="0"/>
              <a:t>Bottom: Activity Count at minute level</a:t>
            </a:r>
          </a:p>
          <a:p>
            <a:pPr lvl="1"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pic>
        <p:nvPicPr>
          <p:cNvPr id="4" name="Picture 3" descr="counts_jiawe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6" y="2633772"/>
            <a:ext cx="8132673" cy="26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8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8323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Subsecond-level accelerometry data analysis </a:t>
            </a:r>
            <a:endParaRPr/>
          </a:p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3305400" cy="155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17500">
              <a:buSzPts val="1400"/>
            </a:pPr>
            <a:r>
              <a:rPr lang="en" sz="1400" b="1"/>
              <a:t>Vector Magnitude (VM)</a:t>
            </a:r>
            <a:r>
              <a:rPr lang="en" sz="1400"/>
              <a:t>: 1-dimensional summary of 3-dimensional time-series</a:t>
            </a:r>
            <a:endParaRPr sz="14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75" y="3044573"/>
            <a:ext cx="2309650" cy="5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3884325" y="5474200"/>
            <a:ext cx="1569000" cy="175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00"/>
              <a:t>Running</a:t>
            </a:r>
            <a:endParaRPr sz="800"/>
          </a:p>
        </p:txBody>
      </p:sp>
      <p:sp>
        <p:nvSpPr>
          <p:cNvPr id="128" name="Google Shape;128;p21"/>
          <p:cNvSpPr txBox="1"/>
          <p:nvPr/>
        </p:nvSpPr>
        <p:spPr>
          <a:xfrm>
            <a:off x="5529588" y="5474200"/>
            <a:ext cx="1569000" cy="175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00"/>
              <a:t>Running fast</a:t>
            </a:r>
            <a:endParaRPr sz="800"/>
          </a:p>
        </p:txBody>
      </p:sp>
      <p:sp>
        <p:nvSpPr>
          <p:cNvPr id="129" name="Google Shape;129;p21"/>
          <p:cNvSpPr txBox="1"/>
          <p:nvPr/>
        </p:nvSpPr>
        <p:spPr>
          <a:xfrm>
            <a:off x="7174850" y="5474200"/>
            <a:ext cx="1569000" cy="175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00"/>
              <a:t>Walking</a:t>
            </a:r>
            <a:endParaRPr sz="800"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7100" y="3769250"/>
            <a:ext cx="5292000" cy="16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5">
            <a:alphaModFix/>
          </a:blip>
          <a:srcRect t="1904" b="1904"/>
          <a:stretch/>
        </p:blipFill>
        <p:spPr>
          <a:xfrm>
            <a:off x="3617100" y="2115500"/>
            <a:ext cx="5292000" cy="16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0B0D98-F46C-400C-BBE8-95AF87A0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9" y="591021"/>
            <a:ext cx="7924800" cy="59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8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982F33-4023-460B-A6B9-A8F416D1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Episode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3BE6D6-38BA-4118-B872-149A15CBE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0776"/>
            <a:ext cx="8229600" cy="4525963"/>
          </a:xfrm>
        </p:spPr>
        <p:txBody>
          <a:bodyPr/>
          <a:lstStyle/>
          <a:p>
            <a:r>
              <a:rPr lang="en-US" dirty="0"/>
              <a:t>Non-wear time</a:t>
            </a:r>
          </a:p>
          <a:p>
            <a:r>
              <a:rPr lang="en-US" u="sng" dirty="0"/>
              <a:t>Posture</a:t>
            </a:r>
            <a:r>
              <a:rPr lang="en-US" dirty="0"/>
              <a:t>: sitting, lying, standing, driving, stairs climbing, …</a:t>
            </a:r>
          </a:p>
          <a:p>
            <a:r>
              <a:rPr lang="en-US" u="sng" dirty="0"/>
              <a:t>Activity</a:t>
            </a:r>
            <a:r>
              <a:rPr lang="en-US" dirty="0"/>
              <a:t>: walking, running, driving, … </a:t>
            </a:r>
          </a:p>
          <a:p>
            <a:r>
              <a:rPr lang="en-US" u="sng" dirty="0"/>
              <a:t>Sleep</a:t>
            </a:r>
            <a:r>
              <a:rPr lang="en-US" dirty="0"/>
              <a:t>: rest/wake, in/out of bed, …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179DA-A1B8-4936-BB53-326E7069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12" y="4311013"/>
            <a:ext cx="3906060" cy="24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71DB-1105-4C05-AB61-C315C1F6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1292B-25B0-4443-A72E-FB14F2916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45" y="1600200"/>
            <a:ext cx="8996855" cy="4525963"/>
          </a:xfrm>
        </p:spPr>
        <p:txBody>
          <a:bodyPr/>
          <a:lstStyle/>
          <a:p>
            <a:r>
              <a:rPr lang="en-US" u="sng" dirty="0"/>
              <a:t>Walking</a:t>
            </a:r>
            <a:r>
              <a:rPr lang="en-US" dirty="0"/>
              <a:t>: cadence, stride-variability, asymmetry, …</a:t>
            </a:r>
          </a:p>
          <a:p>
            <a:r>
              <a:rPr lang="en-US" u="sng" dirty="0"/>
              <a:t>Sleeping</a:t>
            </a:r>
            <a:r>
              <a:rPr lang="en-US" dirty="0"/>
              <a:t>: time in bed, fragmentation, variability,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AE717-35FF-42C0-9AFC-37841CB8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23" y="2958539"/>
            <a:ext cx="3677550" cy="36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5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206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solidFill>
                  <a:srgbClr val="000000"/>
                </a:solidFill>
              </a:rPr>
              <a:t>Stage 3: Feature Grouping</a:t>
            </a:r>
            <a:br>
              <a:rPr lang="en-US" altLang="en-US" sz="3200" dirty="0">
                <a:solidFill>
                  <a:srgbClr val="000000"/>
                </a:solidFill>
              </a:rPr>
            </a:br>
            <a:endParaRPr lang="en-US" altLang="en-US" sz="3200" dirty="0">
              <a:solidFill>
                <a:srgbClr val="000000"/>
              </a:solidFill>
            </a:endParaRPr>
          </a:p>
        </p:txBody>
      </p:sp>
      <p:sp>
        <p:nvSpPr>
          <p:cNvPr id="22532" name="TextBox 2"/>
          <p:cNvSpPr txBox="1">
            <a:spLocks noChangeArrowheads="1"/>
          </p:cNvSpPr>
          <p:nvPr/>
        </p:nvSpPr>
        <p:spPr bwMode="auto">
          <a:xfrm>
            <a:off x="5273675" y="6219825"/>
            <a:ext cx="3582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57944"/>
            <a:ext cx="8229600" cy="5168220"/>
          </a:xfrm>
        </p:spPr>
        <p:txBody>
          <a:bodyPr/>
          <a:lstStyle/>
          <a:p>
            <a:r>
              <a:rPr lang="en-US" sz="2400" dirty="0"/>
              <a:t>Example: grouping of gait characteristics 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6AA97-8F4D-4726-9183-8DA34731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" y="1580273"/>
            <a:ext cx="4256501" cy="3863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4E18C-52E3-4E26-B6CD-252440D41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2"/>
          <a:stretch/>
        </p:blipFill>
        <p:spPr>
          <a:xfrm>
            <a:off x="4707676" y="2142978"/>
            <a:ext cx="3216199" cy="3062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2713DE-AD0B-44FC-BFF2-2397093FFC11}"/>
              </a:ext>
            </a:extLst>
          </p:cNvPr>
          <p:cNvSpPr txBox="1"/>
          <p:nvPr/>
        </p:nvSpPr>
        <p:spPr>
          <a:xfrm>
            <a:off x="5495778" y="5900056"/>
            <a:ext cx="2985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Gait in Mild Alzheimer's Disease. </a:t>
            </a:r>
          </a:p>
          <a:p>
            <a:r>
              <a:rPr lang="en-US" sz="1100" dirty="0"/>
              <a:t>Feasibility of Multi-Center Measurement </a:t>
            </a:r>
          </a:p>
          <a:p>
            <a:r>
              <a:rPr lang="en-US" sz="1100" dirty="0"/>
              <a:t>in the Clinic and Home with Body-Worn Sensors. </a:t>
            </a:r>
          </a:p>
          <a:p>
            <a:r>
              <a:rPr lang="en-US" sz="1100" dirty="0"/>
              <a:t>A Pilot Study, Zetterberg et al, 2019, JAD</a:t>
            </a:r>
          </a:p>
        </p:txBody>
      </p:sp>
    </p:spTree>
    <p:extLst>
      <p:ext uri="{BB962C8B-B14F-4D97-AF65-F5344CB8AC3E}">
        <p14:creationId xmlns:p14="http://schemas.microsoft.com/office/powerpoint/2010/main" val="4209582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981997-A58A-40AC-9894-25F49FC8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4" y="2236552"/>
            <a:ext cx="8256032" cy="34600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0CC0B7-0608-440B-B696-951DA16D3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38260"/>
            <a:ext cx="7772400" cy="147002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2690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FEC8-82B6-464A-945B-614B8DBD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9395"/>
          </a:xfrm>
        </p:spPr>
        <p:txBody>
          <a:bodyPr/>
          <a:lstStyle/>
          <a:p>
            <a:pPr algn="ctr"/>
            <a:r>
              <a:rPr lang="en-US" b="1" dirty="0"/>
              <a:t>Sensors fusion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36CF2-55D5-4D56-B56B-CCBAE94A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72" y="963311"/>
            <a:ext cx="7673824" cy="47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80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0A87-7BA2-448D-82EB-B8E83639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Functional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70FB-3D91-4A6E-BA14-CD3E0C96B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activity trackers</a:t>
            </a:r>
          </a:p>
          <a:p>
            <a:r>
              <a:rPr lang="en-US" dirty="0"/>
              <a:t>Heart rate monitors</a:t>
            </a:r>
          </a:p>
          <a:p>
            <a:r>
              <a:rPr lang="en-US" dirty="0"/>
              <a:t>Blood glucose monitors</a:t>
            </a:r>
          </a:p>
          <a:p>
            <a:r>
              <a:rPr lang="en-US" dirty="0"/>
              <a:t>Blood pressure monitors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devices record </a:t>
            </a:r>
            <a:r>
              <a:rPr lang="en-US" b="1" dirty="0"/>
              <a:t>signal over 24 hour periods </a:t>
            </a:r>
            <a:r>
              <a:rPr lang="en-US" dirty="0"/>
              <a:t>– the exact focus of Functional Data Analysis (FDA).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omeBucket2Patch.jpg">
            <a:extLst>
              <a:ext uri="{FF2B5EF4-FFF2-40B4-BE49-F238E27FC236}">
                <a16:creationId xmlns:a16="http://schemas.microsoft.com/office/drawing/2014/main" id="{A34DFAE3-9881-47D0-8927-BBEEC9FE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85" y="1502049"/>
            <a:ext cx="1952453" cy="1290491"/>
          </a:xfrm>
          <a:prstGeom prst="rect">
            <a:avLst/>
          </a:prstGeom>
        </p:spPr>
      </p:pic>
      <p:pic>
        <p:nvPicPr>
          <p:cNvPr id="1028" name="Picture 4" descr="Image result for heart rate tracker fitbit">
            <a:extLst>
              <a:ext uri="{FF2B5EF4-FFF2-40B4-BE49-F238E27FC236}">
                <a16:creationId xmlns:a16="http://schemas.microsoft.com/office/drawing/2014/main" id="{F952313D-FDFA-44CD-8D21-07EAFA33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072" y="1334607"/>
            <a:ext cx="3091252" cy="126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ntinuous glucose monitoring">
            <a:extLst>
              <a:ext uri="{FF2B5EF4-FFF2-40B4-BE49-F238E27FC236}">
                <a16:creationId xmlns:a16="http://schemas.microsoft.com/office/drawing/2014/main" id="{2A37961A-762C-4E77-AABB-20D6DF616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98" y="2636679"/>
            <a:ext cx="1599640" cy="21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ontinuous blood pressure">
            <a:extLst>
              <a:ext uri="{FF2B5EF4-FFF2-40B4-BE49-F238E27FC236}">
                <a16:creationId xmlns:a16="http://schemas.microsoft.com/office/drawing/2014/main" id="{A761DA87-3BEB-4DC5-A9CF-7884DA3BC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65" y="2792540"/>
            <a:ext cx="1664057" cy="166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3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8D0D-5721-4441-9CB0-1C922640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this course: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47A67-AC3F-4748-92D1-C0566905D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and Code</a:t>
            </a:r>
          </a:p>
          <a:p>
            <a:r>
              <a:rPr lang="en-US" dirty="0"/>
              <a:t>Wearables: overview</a:t>
            </a:r>
          </a:p>
          <a:p>
            <a:r>
              <a:rPr lang="en-US" dirty="0"/>
              <a:t>Functional PCA</a:t>
            </a:r>
          </a:p>
          <a:p>
            <a:r>
              <a:rPr lang="en-US" dirty="0"/>
              <a:t>Scalar on Function Regression </a:t>
            </a:r>
          </a:p>
          <a:p>
            <a:r>
              <a:rPr lang="en-US" dirty="0"/>
              <a:t>Function on Scalar Regression</a:t>
            </a:r>
          </a:p>
          <a:p>
            <a:r>
              <a:rPr lang="en-US" dirty="0"/>
              <a:t>Other Functional Approaches</a:t>
            </a:r>
          </a:p>
          <a:p>
            <a:r>
              <a:rPr lang="en-US" dirty="0"/>
              <a:t>Non-functional methods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9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14D1-931F-4622-8C6E-19A9DE95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81" y="218145"/>
            <a:ext cx="8229600" cy="1143000"/>
          </a:xfrm>
        </p:spPr>
        <p:txBody>
          <a:bodyPr/>
          <a:lstStyle/>
          <a:p>
            <a:r>
              <a:rPr lang="en-US" dirty="0"/>
              <a:t>Wearables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6A14-8EA7-48AE-9983-0FC18C512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uture of wearables Functions and uses 1">
            <a:extLst>
              <a:ext uri="{FF2B5EF4-FFF2-40B4-BE49-F238E27FC236}">
                <a16:creationId xmlns:a16="http://schemas.microsoft.com/office/drawing/2014/main" id="{B34B60CC-132B-4BA3-A5B1-9FCC9044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89" y="1600200"/>
            <a:ext cx="3788855" cy="470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istralsolutions.com/wp-content/uploads/2014/05/wearable1.gif">
            <a:extLst>
              <a:ext uri="{FF2B5EF4-FFF2-40B4-BE49-F238E27FC236}">
                <a16:creationId xmlns:a16="http://schemas.microsoft.com/office/drawing/2014/main" id="{CA845258-DE52-4AA6-B7F1-E020BA776C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3" y="1735082"/>
            <a:ext cx="4593536" cy="42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7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C18C95E4-FFB4-4BB7-B150-FE2D72FA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76213"/>
            <a:ext cx="8229600" cy="1143000"/>
          </a:xfrm>
        </p:spPr>
        <p:txBody>
          <a:bodyPr/>
          <a:lstStyle/>
          <a:p>
            <a:r>
              <a:rPr lang="en-US" altLang="en-US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Wearables</a:t>
            </a:r>
            <a:endParaRPr lang="en-US" altLang="en-US">
              <a:solidFill>
                <a:srgbClr val="33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Content Placeholder 11">
            <a:extLst>
              <a:ext uri="{FF2B5EF4-FFF2-40B4-BE49-F238E27FC236}">
                <a16:creationId xmlns:a16="http://schemas.microsoft.com/office/drawing/2014/main" id="{7E01D2DB-55F7-4CC4-8DB8-75CFEE3649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2600" b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</a:p>
        </p:txBody>
      </p:sp>
      <p:sp>
        <p:nvSpPr>
          <p:cNvPr id="7172" name="Content Placeholder 14">
            <a:extLst>
              <a:ext uri="{FF2B5EF4-FFF2-40B4-BE49-F238E27FC236}">
                <a16:creationId xmlns:a16="http://schemas.microsoft.com/office/drawing/2014/main" id="{7313D704-34F2-4E0C-95CA-B2606B6FB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7225" y="1864227"/>
            <a:ext cx="4038600" cy="4525963"/>
          </a:xfrm>
        </p:spPr>
        <p:txBody>
          <a:bodyPr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2400" b="1" dirty="0"/>
              <a:t>Consumer</a:t>
            </a:r>
          </a:p>
        </p:txBody>
      </p:sp>
      <p:sp>
        <p:nvSpPr>
          <p:cNvPr id="7173" name="AutoShape 2" descr="data:image/jpeg;base64,/9j/4AAQSkZJRgABAQAAAQABAAD/2wCEAAkGBxQSEhUUEhQUFRUXGBcXGBcVGBsXFRcXFhsaGBcYGhcYHyggGBolHBcVIjEiJSkrLi4uGB8zODMsNygtLisBCgoKDg0OGhAQGi0kHBwsLCwsLCwsLCwsLCwsLCwsLCwsLCwtLCwuLCwsLCwrLCwsLCwsLCwrLCwsLCwsNywsLP/AABEIAOsA1gMBIgACEQEDEQH/xAAcAAEAAQUBAQAAAAAAAAAAAAAABAECAwUGBwj/xABFEAABAgMEBwUFBQQJBQAAAAABAAIDESEEMUFRBRJhcYGR8AahscHRBxMiMvEUQmKS4VJTgtIVNENUcpOywuIjRGN0o//EABoBAQADAQEBAAAAAAAAAAAAAAABAgMEBQb/xAAxEQACAgEBBgQFAgcAAAAAAAAAAQIRAxIEEyExQVEFFGFxIoGRodGx8BVCQ1JTYsH/2gAMAwEAAhEDEQA/APcUREAREQBERAEREAREQBERAEREAREQBERAEREAREQBERAEREAREQBERAEREAREQBERAEREAREQBERAEREAREQBERAEREAREQBERAEREAREQBERAEREAREQBERAEVHGQmV4davbhaA52pY4erM6pLnmYwuFaYoD3JF4M7232z+6wBvET1WJ/trt5lKzwB/BEP8Au4oTR78i+fX+2bSRuhQBdcx+N17scFhf7Y9J/swR/BlnWm1CD6IRePdgfbAbRaW2a2BjTEIayI0ajQ80DSCTME0nSRlfOnsKAIiIAiIgCIiAIiIAipNVQBFoLP2qhO+YFvePI9y21lt8OJ8j2u2Y8jVVU4vky8sco80SURFYoERUJQFUUSNpKEz5ojBxmeQWvjdpoIu1nbhId9e5Vc4rmy8cc5ckbteZ9rPaeYUV0Gxw2PLKOixJ6mtiGtEtaWc1uNO9rpWeKQzV+B3xTmROgkJCtV4VaYjhiK7M1zZs/BKD5nu+EeGQyasm0J6Y9O7Ovt3tGtz2mcWG0SM9WHSWN5M1x40mBd7oUApZYF2A+RY6yrqnrerDAB+63r+Jc6yT/mkz3MmybP8A0sUfmn+ST/TB/bH+RB/kVDpU/tM42eAf9iiGyCXXqr4FgD6+EztV95/szn8sv8UPo/yZ26RblZzOd9mhtNb6ww01VXiG4yfAgzNJCJHYTw94W9ygRLKBdOW1WxKkXU75VU72XSRR7LgVrJhV+l8fuza2Gw2Yu1GQSyKTNrYjtdrzgGxRJ0N2WZxC9e7A9uA6AWWjX1oZDATNzrjIEuq641MzgcCfGrA0uLK0nTPbXJbn+kvdxHOF7nOccpmk9s5T3qN/JK+pXP4ViktMFV8U+vt630Pcj2vg4NiHg3+ZYndsoeEN/EgeE153o7SAiBTda89THQVXtczyPI41zOvd21yg1/xf8VgidtX1lDZSlSTXuXMmY66mrBid+/aq+Zydyy2PEuh0Du2cbKGP4T/MsUTtXaDc8Dc1vnNaEQj3d9fNVI681V559yy2bF2NrF7SWn967gGjwAUZ2nY5/tYhp+24DxUZ7J3YeaxxhiMKdcKqN7N9S6w410RnjW6Li95/iKosBbKp/Xj1gqKutlt3HsTtaWPqr2RK0wkVhrhnigeZ9XpqGlE5tteLnvnscR5qo0rFu97El/jd6qBrV3nl1JUFR64mUvFTrl3K7uPYnP0pG/exfzu9d6xvtDnCpc7eSeG+fgoprw69FlBqZXnxuCa33JWOK5IMffPhxw2XK4PvGw/p1sSCLpVEykOHXdQ8TfzVbL0jm/aBpMQ4TYQ+Z5Dtga2d/HDYtDYrEx7BrMc44kvpPYAwEc1b2/ia1tawGeqGjn8X+5dRZNHlsNstUUXo4sMXBNnBl8Qz428eOVR9OvuaN+iobWlxhs4uiZywiBRTZGETEKHzjU/+t66C2WYEBpM9bWkQRKYG0EH4i1m97slifZ5TNNV0nCZqGvAfOprVxFxuWu6h2Ofz+0/3s5iPZW4Q4Y3GL5xCo3xQ56o5Ejxmp0bWn8wNMJUMzISv71giPMvlrXOl94l1NRLBB80Xx+K7Xjdxn9l+DTxLSXUExy53K5sb3dXAESl8oN/JUtNmJMwJZgSocfBQbYXASN08VHl4VRf+M7Vq1N2/Y22jrewSm4At+UVBceUsuaPfXd5LnWsLnsaLzd1uW1ssasSG5s3AhoPxazTO6QoQZHbcssmzKuB6GzeOSlNLKvodf2atQp1v8l2FmiTmc/NeZ6Gj6rqzmJgg3/Vd7oiNMSJ/ZHHfwmuKUaNJO+Jtw2YuxOGzwR7ZA0vlsyntWWGbsAJ37peJCat2QDjl9FWjOywNvply6mVYYY5yN3HnQK9riAMdbnke8+CytbXDw9eqJQss1JmV9a8p8FR7BKpkNmZWQ1lvrOpoFa5vwmcyR5nZwmpoizD7oypU7Z3cMVVZwCSanq7raEShZDc7I0+hVDFpThxHoO9R2xZ9Zy9O9UcHU3/qq0aGbXrPea5H6BVbEJBllMeN2xYNQzvwrwl/y5rMxhE55ida5lSQZjhnWnd6LI0zPIjuH8yjwzOpzMvEHuCytE5Hh5eigGZjpbiZ8Z/VXykJbgduE+8clha2RdhMeQur1JZg35c6T2ykCoB5Xpu0B2kolZkP1RKpOoA0SA/wrtrJpEULrNGc8CWs2zx5y3thrRdhoQdpiGaAfaHu4/G4d4C+iHO2r1sUk4+x5O27O8ORXx1cfuzyV+lRL+q2ydB/VrQaDaYV1StTbre4mTIFrA/9e0ActTcvZrTawMVqLRbWkGcldzSMIbPKfI8W0haJNOu20Nwm6DHb3lmM1pzbbMR8zZ7WOGWbV3faftBD9+IJfJsiSQZAH7oJFwK8/wC0tmhucCPva0wCTKUtUzNa15Ku+jR1x8Lyt0+BZ9pgA0ewcQPFarTFoa4gNc07iCoMZjASCH0ycPRVs9lhvIDdfWvrLVpU1U71VZj5CTnojJWW2WKWxg8Cerhw/VbHR+mA2TnEBzo0WI4yunDk2gE73OluU3tro9ln+y+5bqO+ywHxZT+KJEBfMg0B1XMHBcn8zjcJmeQHorppnPPHLHKmdNoiLrEOJ3k4nEnjNegaIi+EgNs+uS82sMQNlK4dV2ldnoO1XLzci4s9zHL4VZ3UJ+OHHCs+ayObJrs5SUGyRJ6ovAE78qzEuKnvJ+I+F3dhVYljGGXynkN4qbvFXOOWd+FRdRVBuAGFd8pevUlS6Y/EMZ43Z0EkILgAMMe8413q3OeNLr5T7qqhZWU60ltIlWm0D0VXmoxBpTPrwCEGRhIFSBtu3ClfoqrDFnLjj4XXXqikg01mYcZ9aqnNzFZA7qSHlftVocAaDp0pU7+BWVlb7j4Sr1t2KGzVlzYQMpjZv6org2tepX9b0iOEjS67hWe/DgqNdMU6rs2U4qCBIcJzO7WJpwHcskNtDhdTLqqw++ExWYIlvul4lZYMYEcp87u/mhJI93wr3XSKoHGkv2p+I8jz5xn2qhnmPAGnV5WKLaZuHWI4KGErOB0DpD7PbBGl8kbWOFC4z7iV6xa/aFAc2bCcl4ppLWZFiNdOYe4HgSorC/7uqRtnNdClJJ0z1Mmz7Pm0OcW3FdPr/wBPT9I9uHH5WvPL1XOWntTajPVEu/zC5TWf/wCPmsj40QgNJhyE5Ced6rcu5ssWBKlBlIjYjohfF1nFxJOZOyp2K+JKR+Ez3HcjI8QDVBhSnO8X3b7lidEdi+FunPyR22aR0Y40k+PdL9XRFdo90QnVY6uMjhRXwLCYT/jvDSJYzPDes0K1vYS4AGcsKHcCFZFtZcS4ymZCQFABgtLm+HQ491s8ZLIl8V3y/fM2ntDe19tjtnRhZC/yWNhkD8pXH/Zg0znOq33aC2e/ivi6urrxIjz/ABuJlwmtTFbJbwk/qeTtOCPC1elLj8i+C7NdR2dcZhcvBbPwXX6AgXcissplBnbaJfdx2Uy6urmtqG/COFL5kEYdb1qtHtpwE90/TzWzEYBxn1f6965Wa2XhsjTZuG3d5lUivrQywExdIip5HoLE19DnSs9+YnKc+SOlKspAT3SNZ8h+ikgyfeJH6EzVR8s5iRuHjzr5LAyKJ3SMjeZU68pbb2u+G8mbbsUIZV34q5yMqik+vJUVBFkZy1hkMKn06xICEwEX7OcxMd/cpbZY8brp1moJjSrvmefk4qLabWa7jXhXd97uVaNmbSJGAFb5T3msv9Xco8W1tF1fOoqc6AFaiJbOudJc1Djxdag6vA4qaIs2kS3CYGM9wuKwfazKQynsxly8lr4cGdf0Nx9JqZDhEH6yzrK8UIVqFklkY351pu/TvUoNwF4w4DDgFSDZviGUsa0rWW6a2UKy/LO+uGQP6HgqtFlI847TNnaYlJEFvH4W37VqHyF4PXFdB21gatrnX4mA8QC3uLZcFoWwyWTcPVaxdHr41rxqlxr9DWRYsOs5rCYkP8SpHstT8XP6rDEs7p3jAcguyOnufO5p5bfwL9/MyCM3J/MLIx7Tg/uUT7O7NZ7Mwi9WlVGOJ5HKmiebU3Va2TpNuqJ1WQaus28gynmNiwNhK8mVwXPw6HsRc+cn2+xlLSRM5gePooFoNVNESnGfFRCKqYFNq4xXqbDRUCZC7fRMECRHRN3FcnoZsyF2OjcJXDzOawm3ZyxRuYVJC447a313yUgxMDjW+slDZErIXVnLr1WUxZYieG8dDksi1GW0RCBMAEi8Gg59b8VifFnIOzmeVJdYqyI8SOPd1grTEqM5b7zTr0QUSmuNZXYzxl4mXV6qyMLseNwoB1Wqie+pmRLPP9FZEjSnw54VxNUsUTZ3zJmTgZb76IsIeL5DDqV6qgNE+1GXW71WCJEJ66zKzts9BdnlsV0GCB11iVoVsjwm54fpjzUiHApQXS85hZoLROmyW3Lz5lTYbgJ7P0rsQGCFYzjt8zK6lNl2SmfZwHCl9OdRQdVVWPE7su+o9FVz53b7+IVSyJcAT2zoetpkphqNpkM5A9S4KJCkK9Z+RWb3t/GeGc9180oHNdvLDrMZFAq0kEfhdXudP8y8/tvyka2oCR8W7oDivYLRI0NQZiRqCCDfnd3ryvt5o8QGt1JhrnXTNKGn1mtcK+NWb5dq07LKC4Pv7mg+xD98zi+XeQrm6OBujw/zjHft6C1XvjmeZ9Vf9pdmccXY34r0aR81rl3NozRmceEP4gbr7svpNVboo/v4c60mJzFbs+ti1X2l2ZzvN8pZ5K33524d1yUhvJdzZWmzakv+u1wJHy1k0/ekbxfS+ime7DRfMZmkwMZbVofeE0mfrUrZwrbOHqPE5HWabiMCDsWOWN8j0vD9oUXLXx7djY2poaJGVLgLyT13KEGKkSOXGu4bAr4YWFUejmzxyM3OiguosZl3deK5fRo63LpLMaVWEjBM2DIu3GW1SHxue6fJQYTqAZ1l3+Kza9w5rOi9kkv59UWGG+Z2fU771QROSxkyu44jZ5pRFmUxcT1LDdOaNcK33ju671hn404/qry8ILM9oi3Zy6oih2uKZAefoiBMysYeeXLrisrYXL1v81TX7sVZEjy6yuVyKMkSQ6rX6LGbRLrraoMa0z66zUaHEmeO26imiLNi20E8iOVeCm2eJn0Oh4LUQjSssMNk+tylQ492/wBD4+KmhqNo2PQCeQ7peEkdagK5y9fJak2qRO6fLHlLkoz7bhw2UMwoSJ1G9ba/TlMeS5n2hAOsjjKrXNI2V1ac1IbbTx8x9QVA0zafeQojG/eaQAcTI+a0gqkmY5Xqg16HmiKqL0TxSiKqIA1TYZUKSkQHKskbYZVwJ0MKVBhrBBWxgBcsjtjI2VhEpUW3gP7lqYBUxkRYtWaqZPZFlzWSHHnitcIk1cItFXSX1mwMa/mri+/q9a4Regr2xk0kazYB+3wR8atFDcaKgiqNJOomOijb4ooLou5E0k6jbxHjrrZ3KHGiX9dYK6PE6oZ5blDixlKRZyMURt9VaXyr4S2K10TrrYoz7RLhj57FcyciaIwp9OXWKqy1eXlktR9pw66qqfaOuH1U0RrNq61Xce8fTmoEaN1up4LA6NOfW7xHJR4kWdep4ookOZIdatufqsMS0HrrPxWBxVdVaJGTkzm7ZD1XuGE6bjVYlt9MWa53A51u81rxB8l1xdo8+apmCSSWf3Se7pdK9SVMBCuhXq90NW6skZMXTNxZRcp8FVsVmm0EDBSBAXIzuRcx6kB9L1G1VWarReyUH9Xq5sRRNZVa9RQ1EwPy9VURZX7lFDutioZj6ppGo2Hvk94oIiJ71RpJ1Elz8u5FGD59dbUU6SdRtY0Ybur9/qocWNPE/TZyWJ8UlYtevW5VSLuRSNGyn9Ogo0Q9db1mesZZNWSM2yO45IswgGivEBWSKtkdgWRkLrrip0Cwkrf6F7LRrQ7VhMLszc0b3GgVlEhujmoVkJwW60P2Wj2gygwnPleRIAb3GQHNeudn/Z7AggGOBFfSlRDGyX3uPJdjBgtYA1jQ1ouDQABuAWqx9zCWZdDx+xeySNEbKM+HDBGHxuHl3qBafYjHDz7uNBcyuqXlzXYymA0i6WK9yRaJJcjnlJy5nhjPYpaJ1iwJUxeaC/7qxv8AYfaQaR4Lp4HWbI0x1TtXu6KxB4NF9iVqwiWc3/eeN33FBj+xa3Ye5NAKROd4C+h0UA8T7Mey62BrmWj3cMN+R2uHl2yTRSWe6mKnWn2YWjAwnbnEHvavXkVXFF1kkjw+N7N7YLoesNjmfzeSiRuwdsH9hEO6Tv8ASV72ijQi2+kfPh7E2v8Au8X8hPgFgf2StQvs8b/Ld6UX0UibtE75nzbE7OxxfCiDexw8lgfop7b2uG8EL6ZSSjdob5nzCbEcla6xFfTb7Mw3sad4BUaJoazu+aBBO+G0+SbtE770Pmv7G7Ec0X0Y7s1ZD/28HgwDwVU3ZO+PmwnAKhas7Ic1Ls9gc6QAJJuGZOXcudI6rIbmLLBshO9dzoL2eWiLJzwITc338GX85LvdEdhLLBkXNMV2b/l4NFJb5rSONmUs0UeN2DQEWMZQob3n8LS6W8igXV6M9mlofV+pCH4jN35Wz7yF69ChNaA1oDWi4NEgNwCvWqxpGDzN8jkNEez6zQav1op/F8LPyjzJXWQYLWANY0NaLg0AAcAr0VkqMnJvmERFJAREQBERAEREAREQBERAEREAREQBERAEREB55ob2ZMbIx3z/AAw/NxHgOK7XRuiINnEoMNrMyB8R3uNSpyKEkuRaU5S5hERSVCIiAIiIAiIgCIiAIiIAiIgCIiAIiIAiIgCIiAIiIAiIgCIiAIiIAiIgCIiAIiIAiIgCIiAIiIAiIgCIiAIiIAiIgCIiAIiID//Z">
            <a:extLst>
              <a:ext uri="{FF2B5EF4-FFF2-40B4-BE49-F238E27FC236}">
                <a16:creationId xmlns:a16="http://schemas.microsoft.com/office/drawing/2014/main" id="{BFE6883E-6D5D-4303-BC04-59D51B57C9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74" name="Group 2">
            <a:extLst>
              <a:ext uri="{FF2B5EF4-FFF2-40B4-BE49-F238E27FC236}">
                <a16:creationId xmlns:a16="http://schemas.microsoft.com/office/drawing/2014/main" id="{9D8139E0-4546-4079-B9BA-E86BCE7A2B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7050" y="2635250"/>
            <a:ext cx="3968750" cy="2266950"/>
            <a:chOff x="64646" y="1103869"/>
            <a:chExt cx="9057876" cy="5173363"/>
          </a:xfrm>
        </p:grpSpPr>
        <p:pic>
          <p:nvPicPr>
            <p:cNvPr id="7176" name="Picture 3">
              <a:extLst>
                <a:ext uri="{FF2B5EF4-FFF2-40B4-BE49-F238E27FC236}">
                  <a16:creationId xmlns:a16="http://schemas.microsoft.com/office/drawing/2014/main" id="{EFBB7A70-46E5-4273-9838-6BEC8A5F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46" y="1142999"/>
              <a:ext cx="2472632" cy="228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7" name="Picture 5" descr="C:\Documents and Settings\zhangj10\Desktop\untitled.bmp">
              <a:extLst>
                <a:ext uri="{FF2B5EF4-FFF2-40B4-BE49-F238E27FC236}">
                  <a16:creationId xmlns:a16="http://schemas.microsoft.com/office/drawing/2014/main" id="{A727B8C9-9B39-4037-9D52-6C460868E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431" y="1138880"/>
              <a:ext cx="1797416" cy="228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8" name="Picture 5">
              <a:extLst>
                <a:ext uri="{FF2B5EF4-FFF2-40B4-BE49-F238E27FC236}">
                  <a16:creationId xmlns:a16="http://schemas.microsoft.com/office/drawing/2014/main" id="{EF2D1006-5D28-462B-A803-844BF45E0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9000" y="1103869"/>
              <a:ext cx="1690947" cy="2281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9" name="Picture 6">
              <a:extLst>
                <a:ext uri="{FF2B5EF4-FFF2-40B4-BE49-F238E27FC236}">
                  <a16:creationId xmlns:a16="http://schemas.microsoft.com/office/drawing/2014/main" id="{6E56F1DD-1899-4F5C-B02C-7706775E3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46" y="4067432"/>
              <a:ext cx="2244032" cy="220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0" name="Picture 7">
              <a:extLst>
                <a:ext uri="{FF2B5EF4-FFF2-40B4-BE49-F238E27FC236}">
                  <a16:creationId xmlns:a16="http://schemas.microsoft.com/office/drawing/2014/main" id="{93EC2DBC-B999-4D2A-B8D7-4D3E3349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100" y="1103869"/>
              <a:ext cx="1981200" cy="2281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1" name="Picture 8">
              <a:extLst>
                <a:ext uri="{FF2B5EF4-FFF2-40B4-BE49-F238E27FC236}">
                  <a16:creationId xmlns:a16="http://schemas.microsoft.com/office/drawing/2014/main" id="{EE944169-7FCD-403B-BFD1-2DA315265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055" y="4011827"/>
              <a:ext cx="3166167" cy="220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2" name="Picture 10">
              <a:extLst>
                <a:ext uri="{FF2B5EF4-FFF2-40B4-BE49-F238E27FC236}">
                  <a16:creationId xmlns:a16="http://schemas.microsoft.com/office/drawing/2014/main" id="{EB971BDA-49E8-496A-A984-B7B617C4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298" y="3840737"/>
              <a:ext cx="2038350" cy="22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3" name="Picture 12">
              <a:extLst>
                <a:ext uri="{FF2B5EF4-FFF2-40B4-BE49-F238E27FC236}">
                  <a16:creationId xmlns:a16="http://schemas.microsoft.com/office/drawing/2014/main" id="{0222C91D-B8BC-4F92-BACA-90BE1BA9B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408" y="4067432"/>
              <a:ext cx="2282114" cy="201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5" name="Picture 6">
            <a:extLst>
              <a:ext uri="{FF2B5EF4-FFF2-40B4-BE49-F238E27FC236}">
                <a16:creationId xmlns:a16="http://schemas.microsoft.com/office/drawing/2014/main" id="{7116D5A0-BACE-4CAB-AA66-C90C21246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2652713"/>
            <a:ext cx="3343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23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do wearables offer?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sz="2400" dirty="0"/>
              <a:t>Physical Activity</a:t>
            </a:r>
          </a:p>
          <a:p>
            <a:pPr lvl="1" indent="-342900">
              <a:defRPr/>
            </a:pPr>
            <a:r>
              <a:rPr lang="en-US" sz="2000" dirty="0"/>
              <a:t>Steps or Activity Counts</a:t>
            </a:r>
          </a:p>
          <a:p>
            <a:pPr lvl="1" indent="-342900">
              <a:defRPr/>
            </a:pPr>
            <a:r>
              <a:rPr lang="en-US" sz="2000" dirty="0"/>
              <a:t>Steps and Gait (temporal asymmetry, stride variability)</a:t>
            </a:r>
          </a:p>
          <a:p>
            <a:pPr lvl="1" indent="-342900">
              <a:defRPr/>
            </a:pPr>
            <a:r>
              <a:rPr lang="en-US" sz="2000" dirty="0"/>
              <a:t>Energy Expenditure (calories, …)</a:t>
            </a:r>
          </a:p>
          <a:p>
            <a:pPr>
              <a:defRPr/>
            </a:pPr>
            <a:r>
              <a:rPr lang="en-US" sz="2400" dirty="0"/>
              <a:t>Sleep</a:t>
            </a:r>
          </a:p>
          <a:p>
            <a:pPr>
              <a:defRPr/>
            </a:pPr>
            <a:r>
              <a:rPr lang="en-US" sz="2400" dirty="0"/>
              <a:t>Circadian Rhythmicity</a:t>
            </a:r>
          </a:p>
          <a:p>
            <a:pPr>
              <a:defRPr/>
            </a:pPr>
            <a:r>
              <a:rPr lang="en-US" sz="2400" dirty="0"/>
              <a:t>Electronic Diary/Ecological Momentary Assessment (1-2-4 per day)</a:t>
            </a:r>
          </a:p>
          <a:p>
            <a:pPr>
              <a:defRPr/>
            </a:pPr>
            <a:endParaRPr lang="en-US" sz="2000" dirty="0"/>
          </a:p>
          <a:p>
            <a:pPr eaLnBrk="1" hangingPunct="1">
              <a:defRPr/>
            </a:pPr>
            <a:r>
              <a:rPr lang="en-US" sz="2400" dirty="0"/>
              <a:t>Heart Rate (ECG, bpm)</a:t>
            </a:r>
          </a:p>
          <a:p>
            <a:pPr eaLnBrk="1" hangingPunct="1">
              <a:defRPr/>
            </a:pPr>
            <a:r>
              <a:rPr lang="en-US" sz="2400" dirty="0"/>
              <a:t>Blood Glucose Monitoring</a:t>
            </a:r>
          </a:p>
          <a:p>
            <a:pPr eaLnBrk="1" hangingPunct="1">
              <a:defRPr/>
            </a:pPr>
            <a:r>
              <a:rPr lang="en-US" sz="2400" dirty="0"/>
              <a:t>Light, Temperature (</a:t>
            </a:r>
            <a:r>
              <a:rPr lang="en-US" sz="2400" dirty="0" err="1"/>
              <a:t>Circardian</a:t>
            </a:r>
            <a:r>
              <a:rPr lang="en-US" sz="2400" dirty="0"/>
              <a:t> markers)</a:t>
            </a:r>
          </a:p>
          <a:p>
            <a:pPr eaLnBrk="1" hangingPunct="1">
              <a:defRPr/>
            </a:pPr>
            <a:r>
              <a:rPr lang="en-US" sz="2400" dirty="0"/>
              <a:t>Voice (Mood, Progression of Disease)</a:t>
            </a:r>
          </a:p>
          <a:p>
            <a:pPr marL="0" indent="0" eaLnBrk="1" hangingPunct="1">
              <a:buNone/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4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4F81BD"/>
                </a:solidFill>
                <a:latin typeface="Arial"/>
                <a:cs typeface="Arial"/>
              </a:rPr>
              <a:t>Clinical applications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571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eaLnBrk="1" hangingPunct="1">
              <a:defRPr/>
            </a:pPr>
            <a:r>
              <a:rPr lang="en-US" sz="2000" dirty="0"/>
              <a:t>Aging (BLSA, Health ABC, NHANES, </a:t>
            </a:r>
            <a:r>
              <a:rPr lang="en-US" sz="2000" dirty="0" err="1"/>
              <a:t>UKBiobank</a:t>
            </a:r>
            <a:r>
              <a:rPr lang="en-US" sz="2000" dirty="0"/>
              <a:t>, WHI)</a:t>
            </a:r>
          </a:p>
          <a:p>
            <a:pPr eaLnBrk="1" hangingPunct="1">
              <a:defRPr/>
            </a:pPr>
            <a:r>
              <a:rPr lang="en-US" sz="2000" dirty="0"/>
              <a:t>Dementia and AD (Sleep &amp; Agitation)</a:t>
            </a:r>
          </a:p>
          <a:p>
            <a:pPr eaLnBrk="1" hangingPunct="1">
              <a:defRPr/>
            </a:pPr>
            <a:r>
              <a:rPr lang="en-US" sz="2000" dirty="0"/>
              <a:t>Cardiovascular: CHF, </a:t>
            </a:r>
            <a:r>
              <a:rPr lang="en-US" sz="2000" dirty="0" err="1"/>
              <a:t>Afib</a:t>
            </a:r>
            <a:r>
              <a:rPr lang="en-US" sz="2000" dirty="0"/>
              <a:t>, and post-surgery </a:t>
            </a:r>
          </a:p>
          <a:p>
            <a:pPr eaLnBrk="1" hangingPunct="1">
              <a:defRPr/>
            </a:pPr>
            <a:r>
              <a:rPr lang="en-US" sz="2000" dirty="0"/>
              <a:t>Multiple Sclerosis (Disability &amp; Sleep)</a:t>
            </a:r>
          </a:p>
          <a:p>
            <a:pPr eaLnBrk="1" hangingPunct="1">
              <a:defRPr/>
            </a:pPr>
            <a:r>
              <a:rPr lang="en-US" sz="2000" dirty="0"/>
              <a:t>Mood Disorders </a:t>
            </a:r>
          </a:p>
          <a:p>
            <a:pPr eaLnBrk="1" hangingPunct="1">
              <a:defRPr/>
            </a:pPr>
            <a:r>
              <a:rPr lang="en-US" sz="2000" dirty="0"/>
              <a:t>Cancer: Fatigue and Sleep</a:t>
            </a:r>
          </a:p>
          <a:p>
            <a:pPr eaLnBrk="1" hangingPunct="1">
              <a:defRPr/>
            </a:pPr>
            <a:r>
              <a:rPr lang="en-US" sz="2000" dirty="0"/>
              <a:t>Diabetes (T2)</a:t>
            </a:r>
          </a:p>
          <a:p>
            <a:pPr eaLnBrk="1" hangingPunct="1">
              <a:defRPr/>
            </a:pPr>
            <a:r>
              <a:rPr lang="en-US" sz="2000" dirty="0"/>
              <a:t>Diabetes in babies (Nurture)</a:t>
            </a:r>
          </a:p>
          <a:p>
            <a:pPr eaLnBrk="1" hangingPunct="1">
              <a:defRPr/>
            </a:pPr>
            <a:r>
              <a:rPr lang="en-US" sz="2000" dirty="0"/>
              <a:t>Rehabilitation (METRC)</a:t>
            </a:r>
          </a:p>
        </p:txBody>
      </p:sp>
    </p:spTree>
    <p:extLst>
      <p:ext uri="{BB962C8B-B14F-4D97-AF65-F5344CB8AC3E}">
        <p14:creationId xmlns:p14="http://schemas.microsoft.com/office/powerpoint/2010/main" val="13300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Use sensors to detect accelerations in one-to-three orthogonal planes</a:t>
            </a:r>
          </a:p>
          <a:p>
            <a:endParaRPr lang="en-US" sz="1900" dirty="0">
              <a:solidFill>
                <a:srgbClr val="4F81BD"/>
              </a:solidFill>
            </a:endParaRPr>
          </a:p>
          <a:p>
            <a:endParaRPr lang="en-US" sz="1900" dirty="0">
              <a:solidFill>
                <a:srgbClr val="4F81BD"/>
              </a:solidFill>
            </a:endParaRPr>
          </a:p>
          <a:p>
            <a:endParaRPr lang="en-US" sz="1900" dirty="0">
              <a:solidFill>
                <a:srgbClr val="4F81BD"/>
              </a:solidFill>
            </a:endParaRPr>
          </a:p>
          <a:p>
            <a:endParaRPr lang="en-US" sz="1900" dirty="0">
              <a:solidFill>
                <a:srgbClr val="4F81BD"/>
              </a:solidFill>
            </a:endParaRPr>
          </a:p>
          <a:p>
            <a:r>
              <a:rPr lang="en-US" sz="1900" dirty="0"/>
              <a:t>Small sensor, non-invasive measurement</a:t>
            </a:r>
          </a:p>
          <a:p>
            <a:r>
              <a:rPr lang="en-US" sz="1900" dirty="0"/>
              <a:t>Long battery life (tiny energy consumption)</a:t>
            </a:r>
          </a:p>
          <a:p>
            <a:r>
              <a:rPr lang="en-US" sz="1900" dirty="0"/>
              <a:t>Inexpensive: ~$10 if you want to build your own device</a:t>
            </a:r>
          </a:p>
          <a:p>
            <a:pPr lvl="1"/>
            <a:endParaRPr lang="en-US" dirty="0">
              <a:solidFill>
                <a:srgbClr val="4F81BD"/>
              </a:solidFill>
            </a:endParaRPr>
          </a:p>
          <a:p>
            <a:pPr lvl="1"/>
            <a:endParaRPr lang="en-US" sz="2400" dirty="0">
              <a:solidFill>
                <a:srgbClr val="4F81BD"/>
              </a:solidFill>
            </a:endParaRP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456" y="2525010"/>
            <a:ext cx="2506302" cy="15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7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96"/>
    </mc:Choice>
    <mc:Fallback xmlns="">
      <p:transition xmlns:p14="http://schemas.microsoft.com/office/powerpoint/2010/main" spd="slow" advTm="5599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A2ED8288-7EF2-438A-8A05-B73B7FFB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Accelerometers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2B3FF-4E75-411C-A909-E56F5EBF7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8" y="2034194"/>
            <a:ext cx="9090838" cy="5017001"/>
          </a:xfrm>
        </p:spPr>
        <p:txBody>
          <a:bodyPr>
            <a:normAutofit/>
          </a:bodyPr>
          <a:lstStyle/>
          <a:p>
            <a:pPr>
              <a:defRPr/>
            </a:pPr>
            <a:endParaRPr lang="en-US" sz="3000" dirty="0"/>
          </a:p>
          <a:p>
            <a:pPr>
              <a:defRPr/>
            </a:pPr>
            <a:endParaRPr lang="en-US" sz="3000" dirty="0"/>
          </a:p>
          <a:p>
            <a:pPr>
              <a:defRPr/>
            </a:pPr>
            <a:endParaRPr lang="en-US" sz="3000" dirty="0"/>
          </a:p>
          <a:p>
            <a:pPr>
              <a:defRPr/>
            </a:pPr>
            <a:r>
              <a:rPr lang="en-US" sz="3000" dirty="0"/>
              <a:t>Detects acceleration in three orthogonal planes</a:t>
            </a:r>
          </a:p>
          <a:p>
            <a:pPr>
              <a:defRPr/>
            </a:pPr>
            <a:endParaRPr lang="en-US" sz="1900" dirty="0">
              <a:solidFill>
                <a:srgbClr val="4F81BD"/>
              </a:solidFill>
            </a:endParaRPr>
          </a:p>
          <a:p>
            <a:pPr>
              <a:defRPr/>
            </a:pPr>
            <a:r>
              <a:rPr lang="en-US" sz="1900" dirty="0">
                <a:solidFill>
                  <a:srgbClr val="4F81BD"/>
                </a:solidFill>
                <a:hlinkClick r:id="rId2"/>
              </a:rPr>
              <a:t>https://www.youtube.com/watch?v=irjG9Y4NGnE</a:t>
            </a:r>
            <a:endParaRPr lang="en-US" sz="1900" dirty="0">
              <a:solidFill>
                <a:srgbClr val="4F81BD"/>
              </a:solidFill>
            </a:endParaRPr>
          </a:p>
          <a:p>
            <a:pPr>
              <a:defRPr/>
            </a:pPr>
            <a:endParaRPr lang="en-US" sz="1900" dirty="0">
              <a:solidFill>
                <a:srgbClr val="4F81BD"/>
              </a:solidFill>
            </a:endParaRPr>
          </a:p>
          <a:p>
            <a:pPr lvl="1">
              <a:defRPr/>
            </a:pPr>
            <a:endParaRPr lang="en-US" dirty="0">
              <a:solidFill>
                <a:srgbClr val="4F81BD"/>
              </a:solidFill>
            </a:endParaRPr>
          </a:p>
          <a:p>
            <a:pPr lvl="1">
              <a:defRPr/>
            </a:pPr>
            <a:endParaRPr lang="en-US" sz="2400" dirty="0">
              <a:solidFill>
                <a:srgbClr val="4F81BD"/>
              </a:solidFill>
            </a:endParaRPr>
          </a:p>
          <a:p>
            <a:pPr>
              <a:defRPr/>
            </a:pPr>
            <a:endParaRPr lang="en-US" sz="1600" dirty="0"/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9CB15008-5B6B-4E0E-9341-DB8D03C0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8" y="1755903"/>
            <a:ext cx="2506663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Image result for accelerometer sensor">
            <a:extLst>
              <a:ext uri="{FF2B5EF4-FFF2-40B4-BE49-F238E27FC236}">
                <a16:creationId xmlns:a16="http://schemas.microsoft.com/office/drawing/2014/main" id="{4A8369C0-14D3-43EC-AE73-A16252A1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19" y="12954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ccelerometer sensor">
            <a:extLst>
              <a:ext uri="{FF2B5EF4-FFF2-40B4-BE49-F238E27FC236}">
                <a16:creationId xmlns:a16="http://schemas.microsoft.com/office/drawing/2014/main" id="{79108410-AF43-4621-8FB1-74BCCACB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02" y="1048068"/>
            <a:ext cx="2339162" cy="23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55996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863600"/>
            <a:ext cx="7302500" cy="5472315"/>
          </a:xfrm>
          <a:prstGeom prst="rect">
            <a:avLst/>
          </a:prstGeom>
        </p:spPr>
      </p:pic>
      <p:pic>
        <p:nvPicPr>
          <p:cNvPr id="5" name="Picture 4" descr="Screen Shot 2014-05-07 at 8.27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0" y="495300"/>
            <a:ext cx="1201764" cy="153002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761442" y="5194300"/>
            <a:ext cx="163155" cy="52935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89849" y="5614441"/>
            <a:ext cx="116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008000"/>
                </a:solidFill>
              </a:rPr>
              <a:t>50.4</a:t>
            </a:r>
          </a:p>
        </p:txBody>
      </p:sp>
      <p:cxnSp>
        <p:nvCxnSpPr>
          <p:cNvPr id="17" name="Curved Connector 16"/>
          <p:cNvCxnSpPr/>
          <p:nvPr/>
        </p:nvCxnSpPr>
        <p:spPr>
          <a:xfrm rot="16200000" flipV="1">
            <a:off x="2844495" y="6218163"/>
            <a:ext cx="354700" cy="194495"/>
          </a:xfrm>
          <a:prstGeom prst="curvedConnector3">
            <a:avLst>
              <a:gd name="adj1" fmla="val 24193"/>
            </a:avLst>
          </a:prstGeom>
          <a:ln>
            <a:solidFill>
              <a:schemeClr val="tx2">
                <a:lumMod val="75000"/>
              </a:schemeClr>
            </a:solidFill>
            <a:tailEnd type="arrow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928" y="6467361"/>
            <a:ext cx="202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mic Sans MS"/>
                <a:cs typeface="Comic Sans MS"/>
              </a:rPr>
              <a:t>Activity Count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1529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41806</TotalTime>
  <Words>427</Words>
  <Application>Microsoft Office PowerPoint</Application>
  <PresentationFormat>On-screen Show (4:3)</PresentationFormat>
  <Paragraphs>105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Office Theme</vt:lpstr>
      <vt:lpstr>Wearables: Overview</vt:lpstr>
      <vt:lpstr>Overview of this course:</vt:lpstr>
      <vt:lpstr>Wearables </vt:lpstr>
      <vt:lpstr>Wearables</vt:lpstr>
      <vt:lpstr>What do wearables offer?</vt:lpstr>
      <vt:lpstr>Clinical applications</vt:lpstr>
      <vt:lpstr>Accelerometers</vt:lpstr>
      <vt:lpstr>Accelerometers</vt:lpstr>
      <vt:lpstr>Data</vt:lpstr>
      <vt:lpstr>Raw (Hz) vs Activity Counts (minute)</vt:lpstr>
      <vt:lpstr>Subsecond-level accelerometry data analysis  </vt:lpstr>
      <vt:lpstr>PowerPoint Presentation</vt:lpstr>
      <vt:lpstr>Stage 1: Episode Detection</vt:lpstr>
      <vt:lpstr>Stage 2: Feature extraction</vt:lpstr>
      <vt:lpstr>Stage 3: Feature Grouping </vt:lpstr>
      <vt:lpstr>Challenges</vt:lpstr>
      <vt:lpstr>Sensors fusion</vt:lpstr>
      <vt:lpstr>Functional Methods</vt:lpstr>
    </vt:vector>
  </TitlesOfParts>
  <Company>JHSPH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Aging, Energy, and Accelerometry</dc:title>
  <dc:creator>Jennifer Schrack</dc:creator>
  <cp:lastModifiedBy>Vadim Zipunnikov</cp:lastModifiedBy>
  <cp:revision>718</cp:revision>
  <cp:lastPrinted>2016-09-20T13:17:34Z</cp:lastPrinted>
  <dcterms:created xsi:type="dcterms:W3CDTF">2012-09-07T17:26:04Z</dcterms:created>
  <dcterms:modified xsi:type="dcterms:W3CDTF">2019-07-28T05:58:42Z</dcterms:modified>
</cp:coreProperties>
</file>